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23" r:id="rId2"/>
    <p:sldId id="300" r:id="rId3"/>
    <p:sldId id="301" r:id="rId4"/>
    <p:sldId id="302" r:id="rId5"/>
    <p:sldId id="303" r:id="rId6"/>
    <p:sldId id="304" r:id="rId7"/>
    <p:sldId id="306" r:id="rId8"/>
    <p:sldId id="307" r:id="rId9"/>
    <p:sldId id="308" r:id="rId10"/>
    <p:sldId id="309" r:id="rId11"/>
    <p:sldId id="310" r:id="rId12"/>
    <p:sldId id="311" r:id="rId13"/>
    <p:sldId id="313" r:id="rId14"/>
    <p:sldId id="314" r:id="rId15"/>
    <p:sldId id="315" r:id="rId16"/>
    <p:sldId id="316" r:id="rId17"/>
    <p:sldId id="322" r:id="rId18"/>
    <p:sldId id="318" r:id="rId19"/>
    <p:sldId id="319" r:id="rId20"/>
    <p:sldId id="320" r:id="rId21"/>
    <p:sldId id="321" r:id="rId2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92152CF-454D-ED46-BDBA-70BE68CBB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50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7FC28EE-B33E-0C4C-9C60-7516DBAD2F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09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250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5E9778B-F038-AD44-A1A5-F2CE0679E572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123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AB0B27F-F26F-0F44-A8ED-120B53D0782C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13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387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8A97A070-E2F5-6941-97FA-D45294AAB583}" type="slidenum">
              <a:rPr lang="fr-FR"/>
              <a:pPr algn="r" eaLnBrk="1" hangingPunct="1"/>
              <a:t>14</a:t>
            </a:fld>
            <a:endParaRPr lang="fr-FR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26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A2566AF-84AE-3643-9EFC-08152355DD7A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15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1838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D0CEAA9-F29F-6C4B-BCC7-2742EB94267E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16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D2F20CF-56A7-6F46-9C71-0965849E8F98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18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37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F33F848-3C99-9744-8400-FBF578CF4397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19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77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8550DD7-4427-5342-B324-0F5C93B93527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20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22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3269989-49D5-8848-A067-22065A0F0A0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97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1A0AD1E-ED2A-FE47-8BAF-31D58C6B6625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06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72ED979-C780-3743-B5BC-C5E3A472ABA0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8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F04FB08-F4A0-2145-92FB-217D49F21B8D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01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9670E1C-724E-4949-B534-FC9D742EBFA5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212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9DB0E34-C2CE-AA47-B3F7-8FDD0451BB5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51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F897A8E-D897-264B-8387-BA664A9760B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056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>
              <a:ea typeface="MS PGothic" charset="0"/>
              <a:cs typeface="MS PGothic" charset="0"/>
            </a:endParaRPr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A769685-DCFC-FC4F-AC71-01CBED4DFDB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48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E9E6DE2D-EDEA-E043-BD9E-728C56009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07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145F-0AEF-2C4D-BC8E-598EEFC8D5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1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31822-BA55-AD42-ADCC-07DF32C83F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36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0C51E-6826-8E43-B502-571F8ECDB7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8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5CA4E-F4D1-B448-A747-C8789EDD59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4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6E835-43DE-8D40-A787-3F45133952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6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71165-67AC-CE4A-B379-5910870350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57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B0A6F-9447-6C4D-9BC9-735E42F790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32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3F4D3-EBC4-C745-820E-2B76F88CB6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65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72BFE-E857-9249-BD64-F53D83DC8D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44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F6223-3BA1-9C42-AFFB-C2A2AC482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07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51CA2DD-A9C6-3E4C-AEC5-6E33A5A2F0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31640" y="1412776"/>
            <a:ext cx="6264695" cy="2448271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PFM reform – </a:t>
            </a:r>
            <a:br>
              <a:rPr lang="en-US" sz="4000" dirty="0" smtClean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change management</a:t>
            </a: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3.1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latin typeface="Verdana" charset="0"/>
              </a:rPr>
              <a:t>Essential tasks, change management</a:t>
            </a: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300038"/>
          </a:xfrm>
        </p:spPr>
        <p:txBody>
          <a:bodyPr/>
          <a:lstStyle/>
          <a:p>
            <a:r>
              <a:rPr lang="en-US" sz="3200">
                <a:latin typeface="Verdana" charset="0"/>
                <a:ea typeface="MS PGothic" charset="0"/>
                <a:cs typeface="MS PGothic" charset="0"/>
              </a:rPr>
              <a:t>form</a:t>
            </a:r>
            <a:endParaRPr lang="fr-BE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79512" y="6440487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05188923-1B99-D140-9271-B58B14F9C13F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10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4953000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34820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34821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34822" name="Rectangle 4"/>
          <p:cNvSpPr txBox="1">
            <a:spLocks noChangeArrowheads="1"/>
          </p:cNvSpPr>
          <p:nvPr/>
        </p:nvSpPr>
        <p:spPr bwMode="auto">
          <a:xfrm>
            <a:off x="85597" y="1279525"/>
            <a:ext cx="9058403" cy="516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GB" sz="2800" b="1" dirty="0">
                <a:solidFill>
                  <a:srgbClr val="C00000"/>
                </a:solidFill>
              </a:rPr>
              <a:t>Opportunities for reform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Is there a democratic environment </a:t>
            </a:r>
            <a:r>
              <a:rPr lang="en-GB" sz="2250" dirty="0" smtClean="0"/>
              <a:t>with </a:t>
            </a:r>
            <a:r>
              <a:rPr lang="en-GB" sz="2250" dirty="0"/>
              <a:t>active engagement of </a:t>
            </a:r>
            <a:r>
              <a:rPr lang="en-GB" sz="2250" dirty="0" smtClean="0"/>
              <a:t>civil </a:t>
            </a:r>
            <a:r>
              <a:rPr lang="en-GB" sz="2250" dirty="0"/>
              <a:t>society?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Are </a:t>
            </a:r>
            <a:r>
              <a:rPr lang="en-GB" sz="2250" dirty="0" smtClean="0"/>
              <a:t>public </a:t>
            </a:r>
            <a:r>
              <a:rPr lang="en-GB" sz="2250" dirty="0"/>
              <a:t>and </a:t>
            </a:r>
            <a:r>
              <a:rPr lang="en-GB" sz="2250" dirty="0" smtClean="0"/>
              <a:t>public </a:t>
            </a:r>
            <a:r>
              <a:rPr lang="en-GB" sz="2250" dirty="0"/>
              <a:t>administrations c</a:t>
            </a:r>
            <a:r>
              <a:rPr lang="en-GB" sz="2250" dirty="0" smtClean="0"/>
              <a:t>oncerned </a:t>
            </a:r>
            <a:r>
              <a:rPr lang="en-GB" sz="2250" dirty="0"/>
              <a:t>with reducing corruption?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Is </a:t>
            </a:r>
            <a:r>
              <a:rPr lang="en-GB" sz="2250" dirty="0" smtClean="0"/>
              <a:t>there </a:t>
            </a:r>
            <a:r>
              <a:rPr lang="en-GB" sz="2250" dirty="0"/>
              <a:t>political will?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Have strong </a:t>
            </a:r>
            <a:r>
              <a:rPr lang="en-GB" sz="2250" dirty="0" smtClean="0"/>
              <a:t>measures for </a:t>
            </a:r>
            <a:r>
              <a:rPr lang="en-GB" sz="2250" dirty="0"/>
              <a:t>macroeconomic stability </a:t>
            </a:r>
            <a:r>
              <a:rPr lang="en-GB" sz="2250" dirty="0" smtClean="0"/>
              <a:t>&amp; economic </a:t>
            </a:r>
            <a:r>
              <a:rPr lang="en-GB" sz="2250" dirty="0"/>
              <a:t>growth been taken?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Have other major reforms been carried out?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Is there a group of financial specialists </a:t>
            </a:r>
            <a:r>
              <a:rPr lang="en-GB" sz="2250" dirty="0" smtClean="0"/>
              <a:t>&amp; experimented </a:t>
            </a:r>
            <a:r>
              <a:rPr lang="en-GB" sz="2250" dirty="0"/>
              <a:t>managers, </a:t>
            </a:r>
            <a:r>
              <a:rPr lang="en-GB" sz="2250" dirty="0" smtClean="0"/>
              <a:t>&amp; moreover</a:t>
            </a:r>
            <a:r>
              <a:rPr lang="en-GB" sz="2250" dirty="0"/>
              <a:t>, do they have </a:t>
            </a:r>
            <a:r>
              <a:rPr lang="en-GB" sz="2250" dirty="0" smtClean="0"/>
              <a:t>adequate </a:t>
            </a:r>
            <a:r>
              <a:rPr lang="en-GB" sz="2250" dirty="0"/>
              <a:t>incentives?</a:t>
            </a:r>
          </a:p>
          <a:p>
            <a:pPr>
              <a:lnSpc>
                <a:spcPts val="26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Are there large data networks?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fr-FR" sz="2800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800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600" dirty="0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400" b="1" u="sng" dirty="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re 2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2286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US" sz="32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</a:br>
            <a:endParaRPr lang="fr-BE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7C7A2B40-CF09-A244-A588-A8A3286A6E83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11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6867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36868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36869" name="Rectangle 4"/>
          <p:cNvSpPr txBox="1">
            <a:spLocks noChangeArrowheads="1"/>
          </p:cNvSpPr>
          <p:nvPr/>
        </p:nvSpPr>
        <p:spPr bwMode="auto">
          <a:xfrm>
            <a:off x="134937" y="1346201"/>
            <a:ext cx="8820150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  <a:buClr>
                <a:srgbClr val="A50021"/>
              </a:buClr>
            </a:pPr>
            <a:r>
              <a:rPr lang="en-GB" sz="2800" b="1" dirty="0">
                <a:solidFill>
                  <a:srgbClr val="C00000"/>
                </a:solidFill>
              </a:rPr>
              <a:t>Threats to PFM reform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Difficulty in keeping experienced and qualified personnel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Corruption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Fragmented funding sources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Poor reform sequencing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Fatigue rom previous reforms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3.1 Outline</a:t>
            </a:r>
          </a:p>
        </p:txBody>
      </p:sp>
      <p:sp>
        <p:nvSpPr>
          <p:cNvPr id="3891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0">
                <a:latin typeface="Verdana" charset="0"/>
              </a:rPr>
              <a:t>Core tasks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Change management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Capacity building</a:t>
            </a:r>
          </a:p>
          <a:p>
            <a:endParaRPr lang="fr-FR" i="0">
              <a:latin typeface="Verdana" charset="0"/>
            </a:endParaRPr>
          </a:p>
        </p:txBody>
      </p:sp>
      <p:sp>
        <p:nvSpPr>
          <p:cNvPr id="38915" name="AutoShape 6"/>
          <p:cNvSpPr>
            <a:spLocks noChangeArrowheads="1"/>
          </p:cNvSpPr>
          <p:nvPr/>
        </p:nvSpPr>
        <p:spPr bwMode="auto">
          <a:xfrm>
            <a:off x="323850" y="2924175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7DE76D28-DAAD-654A-BBB0-BCAF054CECDC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12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85875"/>
            <a:ext cx="9036050" cy="487363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The conditions for change management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319588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Change will be perceived an legitimate if there is a conjunction of certain factors: dissatisfaction; a vision; </a:t>
            </a:r>
            <a:r>
              <a:rPr lang="en-GB" i="0" dirty="0" smtClean="0">
                <a:latin typeface="Verdana" charset="0"/>
              </a:rPr>
              <a:t>&amp; a </a:t>
            </a:r>
            <a:r>
              <a:rPr lang="en-GB" i="0" dirty="0">
                <a:latin typeface="Verdana" charset="0"/>
              </a:rPr>
              <a:t>will for change</a:t>
            </a:r>
          </a:p>
          <a:p>
            <a:pPr lvl="1" eaLnBrk="1" hangingPunct="1">
              <a:buClrTx/>
              <a:buFont typeface="Courier New" charset="0"/>
              <a:buChar char="o"/>
            </a:pPr>
            <a:r>
              <a:rPr lang="en-GB" sz="2400" b="0" dirty="0">
                <a:latin typeface="Verdana" charset="0"/>
              </a:rPr>
              <a:t>Reminder: </a:t>
            </a:r>
            <a:r>
              <a:rPr lang="en-GB" sz="2400" b="0" dirty="0" err="1">
                <a:latin typeface="Verdana" charset="0"/>
              </a:rPr>
              <a:t>Gleicher’s</a:t>
            </a:r>
            <a:r>
              <a:rPr lang="en-GB" sz="2400" b="0" dirty="0">
                <a:latin typeface="Verdana" charset="0"/>
              </a:rPr>
              <a:t> equation</a:t>
            </a: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There must be one or more champions. Without political support </a:t>
            </a:r>
            <a:r>
              <a:rPr lang="en-GB" i="0" dirty="0" smtClean="0">
                <a:latin typeface="Verdana" charset="0"/>
              </a:rPr>
              <a:t>&amp; </a:t>
            </a:r>
            <a:r>
              <a:rPr lang="en-GB" i="0" dirty="0">
                <a:latin typeface="Verdana" charset="0"/>
              </a:rPr>
              <a:t>strong leadership to prevent resistance, </a:t>
            </a:r>
            <a:r>
              <a:rPr lang="en-GB" i="0" dirty="0" smtClean="0">
                <a:latin typeface="Verdana" charset="0"/>
              </a:rPr>
              <a:t>reform </a:t>
            </a:r>
            <a:r>
              <a:rPr lang="en-GB" i="0" dirty="0">
                <a:latin typeface="Verdana" charset="0"/>
              </a:rPr>
              <a:t>will be </a:t>
            </a:r>
            <a:r>
              <a:rPr lang="en-GB" i="0" dirty="0" smtClean="0">
                <a:latin typeface="Verdana" charset="0"/>
              </a:rPr>
              <a:t>not succeed!</a:t>
            </a:r>
            <a:endParaRPr lang="en-GB" i="0" dirty="0">
              <a:latin typeface="Verdana" charset="0"/>
            </a:endParaRPr>
          </a:p>
          <a:p>
            <a:pPr lvl="1" eaLnBrk="1" hangingPunct="1">
              <a:buClrTx/>
              <a:buFont typeface="Courier New" charset="0"/>
              <a:buChar char="o"/>
            </a:pPr>
            <a:r>
              <a:rPr lang="en-GB" sz="2400" b="0" dirty="0">
                <a:latin typeface="Verdana" charset="0"/>
              </a:rPr>
              <a:t>Champion: Finance Minister, Prime Minister, etc.</a:t>
            </a:r>
          </a:p>
          <a:p>
            <a:pPr eaLnBrk="1" hangingPunct="1"/>
            <a:endParaRPr lang="en-GB" dirty="0">
              <a:latin typeface="Verdana" charset="0"/>
            </a:endParaRPr>
          </a:p>
        </p:txBody>
      </p:sp>
      <p:sp>
        <p:nvSpPr>
          <p:cNvPr id="3993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50BB1F03-CEC6-F54D-B6BC-15F1AEC93B47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13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88" y="1268760"/>
            <a:ext cx="7313612" cy="504057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Change management (1)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772817"/>
            <a:ext cx="8785225" cy="4799433"/>
          </a:xfrm>
        </p:spPr>
        <p:txBody>
          <a:bodyPr/>
          <a:lstStyle/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Set out the expected </a:t>
            </a:r>
            <a:r>
              <a:rPr lang="en-GB" b="0" i="0" dirty="0" smtClean="0">
                <a:latin typeface="Verdana" charset="0"/>
              </a:rPr>
              <a:t>results: </a:t>
            </a:r>
            <a:r>
              <a:rPr lang="en-GB" i="0" dirty="0">
                <a:latin typeface="Verdana" charset="0"/>
              </a:rPr>
              <a:t>p</a:t>
            </a:r>
            <a:r>
              <a:rPr lang="en-GB" sz="2400" i="0" dirty="0" smtClean="0">
                <a:latin typeface="Verdana" charset="0"/>
              </a:rPr>
              <a:t>repare &amp; publish </a:t>
            </a:r>
            <a:r>
              <a:rPr lang="en-GB" sz="2400" i="0" dirty="0">
                <a:latin typeface="Verdana" charset="0"/>
              </a:rPr>
              <a:t>reform strategy</a:t>
            </a:r>
          </a:p>
          <a:p>
            <a:pPr lvl="1" eaLnBrk="1" hangingPunct="1"/>
            <a:endParaRPr lang="en-GB" sz="240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Asses </a:t>
            </a:r>
            <a:r>
              <a:rPr lang="en-GB" b="0" i="0" dirty="0" smtClean="0">
                <a:latin typeface="Verdana" charset="0"/>
              </a:rPr>
              <a:t>resources </a:t>
            </a:r>
            <a:r>
              <a:rPr lang="en-GB" b="0" i="0" dirty="0">
                <a:latin typeface="Verdana" charset="0"/>
              </a:rPr>
              <a:t>available for reform</a:t>
            </a:r>
          </a:p>
          <a:p>
            <a:pPr eaLnBrk="1" hangingPunct="1">
              <a:buClrTx/>
            </a:pPr>
            <a:endParaRPr lang="en-GB" b="0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Assess </a:t>
            </a:r>
            <a:r>
              <a:rPr lang="en-GB" b="0" i="0" dirty="0" smtClean="0">
                <a:latin typeface="Verdana" charset="0"/>
              </a:rPr>
              <a:t>capacities</a:t>
            </a:r>
            <a:r>
              <a:rPr lang="en-GB" i="0" dirty="0" smtClean="0">
                <a:latin typeface="Verdana" charset="0"/>
              </a:rPr>
              <a:t>: </a:t>
            </a:r>
            <a:r>
              <a:rPr lang="en-GB" sz="2400" i="0" dirty="0" smtClean="0">
                <a:latin typeface="Verdana" charset="0"/>
              </a:rPr>
              <a:t>Human</a:t>
            </a:r>
            <a:r>
              <a:rPr lang="en-GB" sz="2400" i="0" dirty="0">
                <a:latin typeface="Verdana" charset="0"/>
              </a:rPr>
              <a:t>, material, institutional capacities</a:t>
            </a:r>
          </a:p>
          <a:p>
            <a:pPr lvl="1" eaLnBrk="1" hangingPunct="1"/>
            <a:endParaRPr lang="en-GB" sz="240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Prevent </a:t>
            </a:r>
            <a:r>
              <a:rPr lang="en-GB" b="0" i="0" dirty="0" smtClean="0">
                <a:latin typeface="Verdana" charset="0"/>
              </a:rPr>
              <a:t>resistance: predict ‘losers’</a:t>
            </a:r>
            <a:endParaRPr lang="en-GB" dirty="0">
              <a:latin typeface="Verdana" charset="0"/>
            </a:endParaRPr>
          </a:p>
          <a:p>
            <a:pPr eaLnBrk="1" hangingPunct="1"/>
            <a:endParaRPr lang="en-GB" dirty="0">
              <a:latin typeface="Verdana" charset="0"/>
            </a:endParaRPr>
          </a:p>
        </p:txBody>
      </p:sp>
      <p:sp>
        <p:nvSpPr>
          <p:cNvPr id="4198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B48F6491-A969-294E-9870-2FBC614D1F50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14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1989138"/>
            <a:ext cx="8523287" cy="460851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ClrTx/>
              <a:buNone/>
            </a:pPr>
            <a:r>
              <a:rPr lang="en-GB" sz="2600" i="0" dirty="0">
                <a:latin typeface="Verdana" charset="0"/>
              </a:rPr>
              <a:t>Draw a comprehensive assessment of the context</a:t>
            </a:r>
          </a:p>
          <a:p>
            <a:pPr eaLnBrk="1" hangingPunct="1">
              <a:spcBef>
                <a:spcPct val="0"/>
              </a:spcBef>
              <a:buClrTx/>
            </a:pPr>
            <a:endParaRPr lang="en-GB" sz="1400" i="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</a:pPr>
            <a:r>
              <a:rPr lang="en-GB" sz="2400" b="0" dirty="0">
                <a:latin typeface="Verdana" charset="0"/>
              </a:rPr>
              <a:t>Political, civil society</a:t>
            </a:r>
          </a:p>
          <a:p>
            <a:pPr lvl="2" eaLnBrk="1" hangingPunct="1">
              <a:spcBef>
                <a:spcPct val="0"/>
              </a:spcBef>
              <a:buFontTx/>
              <a:buChar char="•"/>
            </a:pPr>
            <a:r>
              <a:rPr lang="en-GB" sz="2200" dirty="0" smtClean="0">
                <a:latin typeface="Verdana" charset="0"/>
              </a:rPr>
              <a:t>political </a:t>
            </a:r>
            <a:r>
              <a:rPr lang="en-GB" sz="2200" dirty="0">
                <a:latin typeface="Verdana" charset="0"/>
              </a:rPr>
              <a:t>aspect of PFM can crate opportunities (push for reform from </a:t>
            </a:r>
            <a:r>
              <a:rPr lang="en-GB" sz="2200" dirty="0" smtClean="0">
                <a:latin typeface="Verdana" charset="0"/>
              </a:rPr>
              <a:t>Parliament</a:t>
            </a:r>
            <a:r>
              <a:rPr lang="en-GB" sz="2200" dirty="0">
                <a:latin typeface="Verdana" charset="0"/>
              </a:rPr>
              <a:t>, </a:t>
            </a:r>
            <a:r>
              <a:rPr lang="en-GB" sz="2200" dirty="0" smtClean="0">
                <a:latin typeface="Verdana" charset="0"/>
              </a:rPr>
              <a:t>civil </a:t>
            </a:r>
            <a:r>
              <a:rPr lang="en-GB" sz="2200" dirty="0">
                <a:latin typeface="Verdana" charset="0"/>
              </a:rPr>
              <a:t>society, etc.)</a:t>
            </a:r>
          </a:p>
          <a:p>
            <a:pPr lvl="2" eaLnBrk="1" hangingPunct="1">
              <a:spcBef>
                <a:spcPct val="0"/>
              </a:spcBef>
              <a:buFontTx/>
              <a:buChar char="•"/>
            </a:pPr>
            <a:r>
              <a:rPr lang="en-GB" sz="2200" dirty="0">
                <a:latin typeface="Verdana" charset="0"/>
              </a:rPr>
              <a:t>Parliament must be involved in the reform</a:t>
            </a:r>
          </a:p>
          <a:p>
            <a:pPr lvl="2" eaLnBrk="1" hangingPunct="1">
              <a:spcBef>
                <a:spcPct val="0"/>
              </a:spcBef>
              <a:buFontTx/>
              <a:buChar char="•"/>
            </a:pPr>
            <a:endParaRPr lang="en-GB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</a:pPr>
            <a:r>
              <a:rPr lang="en-GB" sz="2400" b="0" dirty="0">
                <a:latin typeface="Verdana" charset="0"/>
              </a:rPr>
              <a:t>Macroeconomic</a:t>
            </a:r>
          </a:p>
          <a:p>
            <a:pPr lvl="1" eaLnBrk="1" hangingPunct="1">
              <a:spcBef>
                <a:spcPct val="0"/>
              </a:spcBef>
              <a:buClrTx/>
            </a:pPr>
            <a:endParaRPr lang="en-GB" sz="1200" b="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</a:pPr>
            <a:r>
              <a:rPr lang="en-GB" sz="2400" b="0" dirty="0">
                <a:latin typeface="Verdana" charset="0"/>
              </a:rPr>
              <a:t>Administrative</a:t>
            </a:r>
          </a:p>
          <a:p>
            <a:pPr lvl="1" eaLnBrk="1" hangingPunct="1">
              <a:spcBef>
                <a:spcPct val="0"/>
              </a:spcBef>
              <a:buClrTx/>
            </a:pPr>
            <a:endParaRPr lang="en-GB" sz="1200" b="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</a:pPr>
            <a:r>
              <a:rPr lang="en-GB" sz="2400" b="0" dirty="0">
                <a:latin typeface="Verdana" charset="0"/>
              </a:rPr>
              <a:t>Legal </a:t>
            </a:r>
            <a:endParaRPr lang="en-GB" b="0" dirty="0">
              <a:latin typeface="Verdana" charset="0"/>
            </a:endParaRPr>
          </a:p>
          <a:p>
            <a:pPr eaLnBrk="1" hangingPunct="1"/>
            <a:endParaRPr lang="fr-FR" dirty="0">
              <a:latin typeface="Verdana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88" y="1268761"/>
            <a:ext cx="7313612" cy="612428"/>
          </a:xfrm>
        </p:spPr>
        <p:txBody>
          <a:bodyPr/>
          <a:lstStyle/>
          <a:p>
            <a:pPr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Change management (2)</a:t>
            </a:r>
          </a:p>
        </p:txBody>
      </p:sp>
      <p:sp>
        <p:nvSpPr>
          <p:cNvPr id="44036" name="Espace réservé du numéro de diapositive 3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E09156F-11B7-6A4D-8CC2-DDF0989D437C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2939"/>
            <a:ext cx="8785225" cy="4444999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Management dispositions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Effective leadership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Institutional arrangements</a:t>
            </a: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Building consensus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Associate sectorial ministries in the management of the reform</a:t>
            </a: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Find </a:t>
            </a:r>
            <a:r>
              <a:rPr lang="en-GB" i="0" dirty="0" smtClean="0">
                <a:latin typeface="Verdana" charset="0"/>
              </a:rPr>
              <a:t>"</a:t>
            </a:r>
            <a:r>
              <a:rPr lang="en-GB" i="0" dirty="0">
                <a:latin typeface="Verdana" charset="0"/>
              </a:rPr>
              <a:t>FS” of </a:t>
            </a:r>
            <a:r>
              <a:rPr lang="en-GB" i="0" dirty="0" err="1">
                <a:latin typeface="Verdana" charset="0"/>
              </a:rPr>
              <a:t>Gleicher</a:t>
            </a:r>
            <a:r>
              <a:rPr lang="en-GB" i="0" dirty="0">
                <a:latin typeface="Verdana" charset="0"/>
              </a:rPr>
              <a:t> (quick wins, immediate results)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To who’s advantage? </a:t>
            </a:r>
            <a:r>
              <a:rPr lang="en-GB" sz="2400" b="0" dirty="0" err="1" smtClean="0">
                <a:latin typeface="Verdana" charset="0"/>
              </a:rPr>
              <a:t>MoF</a:t>
            </a:r>
            <a:r>
              <a:rPr lang="en-GB" sz="2400" b="0" dirty="0" smtClean="0">
                <a:latin typeface="Verdana" charset="0"/>
              </a:rPr>
              <a:t>? </a:t>
            </a:r>
            <a:r>
              <a:rPr lang="en-GB" sz="2400" b="0" dirty="0">
                <a:latin typeface="Verdana" charset="0"/>
              </a:rPr>
              <a:t>D</a:t>
            </a:r>
            <a:r>
              <a:rPr lang="en-GB" sz="2400" b="0" dirty="0" smtClean="0">
                <a:latin typeface="Verdana" charset="0"/>
              </a:rPr>
              <a:t>onors</a:t>
            </a:r>
            <a:r>
              <a:rPr lang="en-GB" sz="2400" b="0" dirty="0">
                <a:latin typeface="Verdana" charset="0"/>
              </a:rPr>
              <a:t>? S</a:t>
            </a:r>
            <a:r>
              <a:rPr lang="en-GB" sz="2400" b="0" dirty="0" smtClean="0">
                <a:latin typeface="Verdana" charset="0"/>
              </a:rPr>
              <a:t>ectorial </a:t>
            </a:r>
            <a:r>
              <a:rPr lang="en-GB" sz="2400" b="0" dirty="0">
                <a:latin typeface="Verdana" charset="0"/>
              </a:rPr>
              <a:t>ministries? </a:t>
            </a:r>
            <a:r>
              <a:rPr lang="en-GB" sz="2400" b="0" dirty="0" smtClean="0">
                <a:latin typeface="Verdana" charset="0"/>
              </a:rPr>
              <a:t>Parliament</a:t>
            </a:r>
            <a:r>
              <a:rPr lang="en-GB" sz="2400" b="0" dirty="0">
                <a:latin typeface="Verdana" charset="0"/>
              </a:rPr>
              <a:t>?</a:t>
            </a: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Organise </a:t>
            </a:r>
            <a:r>
              <a:rPr lang="en-GB" i="0" dirty="0" smtClean="0">
                <a:latin typeface="Verdana" charset="0"/>
              </a:rPr>
              <a:t>reform </a:t>
            </a:r>
            <a:r>
              <a:rPr lang="en-GB" i="0" dirty="0">
                <a:latin typeface="Verdana" charset="0"/>
              </a:rPr>
              <a:t>management on a long-term basis</a:t>
            </a:r>
            <a:endParaRPr lang="fr-FR" sz="2800" dirty="0">
              <a:latin typeface="Verdana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88" y="1268761"/>
            <a:ext cx="7313612" cy="644178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Change management (3)</a:t>
            </a:r>
          </a:p>
        </p:txBody>
      </p:sp>
      <p:sp>
        <p:nvSpPr>
          <p:cNvPr id="46084" name="Espace réservé du numéro de diapositive 3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6D74E42-8BF2-2843-80E9-E3645BC6F159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3.1 Outline</a:t>
            </a:r>
          </a:p>
        </p:txBody>
      </p:sp>
      <p:sp>
        <p:nvSpPr>
          <p:cNvPr id="3891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0">
                <a:latin typeface="Verdana" charset="0"/>
              </a:rPr>
              <a:t>Core tasks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Change management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Capacity building</a:t>
            </a:r>
          </a:p>
          <a:p>
            <a:endParaRPr lang="fr-FR" i="0">
              <a:latin typeface="Verdana" charset="0"/>
            </a:endParaRPr>
          </a:p>
        </p:txBody>
      </p:sp>
      <p:sp>
        <p:nvSpPr>
          <p:cNvPr id="38915" name="AutoShape 6"/>
          <p:cNvSpPr>
            <a:spLocks noChangeArrowheads="1"/>
          </p:cNvSpPr>
          <p:nvPr/>
        </p:nvSpPr>
        <p:spPr bwMode="auto">
          <a:xfrm>
            <a:off x="251520" y="3861048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7DE76D28-DAAD-654A-BBB0-BCAF054CECDC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17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5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214438"/>
            <a:ext cx="8229600" cy="936625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Capacity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building (1)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214563"/>
            <a:ext cx="8229600" cy="3529012"/>
          </a:xfrm>
        </p:spPr>
        <p:txBody>
          <a:bodyPr/>
          <a:lstStyle/>
          <a:p>
            <a:pPr eaLnBrk="1" hangingPunct="1">
              <a:buClrTx/>
            </a:pPr>
            <a:r>
              <a:rPr lang="en-GB" sz="2700" i="0" dirty="0">
                <a:latin typeface="Verdana" charset="0"/>
              </a:rPr>
              <a:t>An essential aspect</a:t>
            </a:r>
          </a:p>
          <a:p>
            <a:pPr eaLnBrk="1" hangingPunct="1">
              <a:buClrTx/>
            </a:pPr>
            <a:endParaRPr lang="en-GB" sz="2700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sz="2700" i="0" dirty="0">
                <a:latin typeface="Verdana" charset="0"/>
              </a:rPr>
              <a:t>Three interdependent  dimensions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Institutions (formal rules </a:t>
            </a:r>
            <a:r>
              <a:rPr lang="en-GB" sz="2400" b="0" dirty="0" smtClean="0">
                <a:latin typeface="Verdana" charset="0"/>
              </a:rPr>
              <a:t>&amp; informal </a:t>
            </a:r>
            <a:r>
              <a:rPr lang="en-GB" sz="2400" b="0" dirty="0">
                <a:latin typeface="Verdana" charset="0"/>
              </a:rPr>
              <a:t>practices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Organisations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Individuals’ skills </a:t>
            </a:r>
            <a:r>
              <a:rPr lang="en-GB" sz="2400" b="0" dirty="0" smtClean="0">
                <a:latin typeface="Verdana" charset="0"/>
              </a:rPr>
              <a:t>&amp; motivations</a:t>
            </a:r>
            <a:endParaRPr lang="en-GB" sz="2400" b="0" dirty="0">
              <a:latin typeface="Verdana" charset="0"/>
            </a:endParaRPr>
          </a:p>
        </p:txBody>
      </p:sp>
      <p:sp>
        <p:nvSpPr>
          <p:cNvPr id="4915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EB37F60F-6DF4-2045-8468-FCEB38504CAC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18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77" y="1854202"/>
            <a:ext cx="9036496" cy="5016499"/>
          </a:xfrm>
        </p:spPr>
        <p:txBody>
          <a:bodyPr/>
          <a:lstStyle/>
          <a:p>
            <a:pPr eaLnBrk="1" hangingPunct="1">
              <a:buClrTx/>
            </a:pPr>
            <a:r>
              <a:rPr lang="en-GB" sz="2350" b="0" i="0" dirty="0">
                <a:latin typeface="+mj-lt"/>
              </a:rPr>
              <a:t>Institutions (formal </a:t>
            </a:r>
            <a:r>
              <a:rPr lang="en-GB" sz="2350" b="0" i="0" dirty="0" smtClean="0">
                <a:latin typeface="+mj-lt"/>
              </a:rPr>
              <a:t>&amp; informal </a:t>
            </a:r>
            <a:r>
              <a:rPr lang="en-GB" sz="2350" b="0" i="0" dirty="0">
                <a:latin typeface="+mj-lt"/>
              </a:rPr>
              <a:t>rules): </a:t>
            </a:r>
            <a:r>
              <a:rPr lang="en-GB" sz="2350" b="0" i="0" dirty="0" smtClean="0">
                <a:latin typeface="+mj-lt"/>
              </a:rPr>
              <a:t>intent </a:t>
            </a:r>
            <a:r>
              <a:rPr lang="en-GB" sz="2350" b="0" i="0" dirty="0">
                <a:latin typeface="+mj-lt"/>
              </a:rPr>
              <a:t>of the reform</a:t>
            </a:r>
          </a:p>
          <a:p>
            <a:pPr eaLnBrk="1" hangingPunct="1">
              <a:buClrTx/>
            </a:pPr>
            <a:r>
              <a:rPr lang="en-GB" sz="2350" b="0" i="0" dirty="0">
                <a:latin typeface="+mj-lt"/>
              </a:rPr>
              <a:t>Organisations</a:t>
            </a:r>
          </a:p>
          <a:p>
            <a:pPr lvl="1" eaLnBrk="1" hangingPunct="1">
              <a:buClrTx/>
            </a:pPr>
            <a:r>
              <a:rPr lang="en-GB" sz="2350" b="0" dirty="0" err="1" smtClean="0">
                <a:latin typeface="+mj-lt"/>
              </a:rPr>
              <a:t>MoF</a:t>
            </a:r>
            <a:r>
              <a:rPr lang="en-GB" sz="2350" b="0" dirty="0" smtClean="0">
                <a:latin typeface="+mj-lt"/>
              </a:rPr>
              <a:t> (+</a:t>
            </a:r>
            <a:r>
              <a:rPr lang="en-GB" sz="2350" b="0" dirty="0">
                <a:latin typeface="+mj-lt"/>
              </a:rPr>
              <a:t>Prime Minister, </a:t>
            </a:r>
            <a:r>
              <a:rPr lang="en-GB" sz="2350" b="0" dirty="0" smtClean="0">
                <a:latin typeface="+mj-lt"/>
              </a:rPr>
              <a:t>Planning …)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Must 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be in charge of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monitoring, &amp; organised 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in such a way that it can carry out dialogue with other sectors</a:t>
            </a:r>
          </a:p>
          <a:p>
            <a:pPr lvl="1" eaLnBrk="1" hangingPunct="1">
              <a:buClrTx/>
            </a:pPr>
            <a:r>
              <a:rPr lang="en-GB" sz="2350" b="0" dirty="0">
                <a:latin typeface="+mj-lt"/>
              </a:rPr>
              <a:t>Sectorial </a:t>
            </a:r>
            <a:r>
              <a:rPr lang="en-GB" sz="2350" b="0" dirty="0" smtClean="0">
                <a:latin typeface="+mj-lt"/>
              </a:rPr>
              <a:t>Ministries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Often side-lined 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in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reforms; or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, on the contrary, are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sole 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focus of donors, who disregard </a:t>
            </a:r>
            <a:r>
              <a:rPr lang="en-GB" sz="2350" b="0" dirty="0" smtClean="0">
                <a:solidFill>
                  <a:srgbClr val="0F5494"/>
                </a:solidFill>
                <a:latin typeface="+mj-lt"/>
              </a:rPr>
              <a:t>system </a:t>
            </a:r>
            <a:r>
              <a:rPr lang="en-GB" sz="2350" b="0" dirty="0">
                <a:solidFill>
                  <a:srgbClr val="0F5494"/>
                </a:solidFill>
                <a:latin typeface="+mj-lt"/>
              </a:rPr>
              <a:t>as a whole</a:t>
            </a:r>
          </a:p>
          <a:p>
            <a:pPr lvl="1" eaLnBrk="1" hangingPunct="1">
              <a:buClrTx/>
            </a:pPr>
            <a:r>
              <a:rPr lang="en-GB" sz="2350" b="0" dirty="0">
                <a:latin typeface="+mj-lt"/>
              </a:rPr>
              <a:t>K</a:t>
            </a:r>
            <a:r>
              <a:rPr lang="en-GB" sz="2350" b="0" dirty="0" smtClean="0">
                <a:latin typeface="+mj-lt"/>
              </a:rPr>
              <a:t>ey </a:t>
            </a:r>
            <a:r>
              <a:rPr lang="en-GB" sz="2350" b="0" dirty="0">
                <a:latin typeface="+mj-lt"/>
              </a:rPr>
              <a:t>aspect: </a:t>
            </a:r>
            <a:r>
              <a:rPr lang="en-GB" sz="2350" b="0" dirty="0" smtClean="0">
                <a:latin typeface="+mj-lt"/>
              </a:rPr>
              <a:t>finance-sector </a:t>
            </a:r>
            <a:r>
              <a:rPr lang="en-GB" sz="2350" b="0" dirty="0">
                <a:latin typeface="+mj-lt"/>
              </a:rPr>
              <a:t>dialogue (or finance-sector-plan)</a:t>
            </a:r>
          </a:p>
        </p:txBody>
      </p:sp>
      <p:sp>
        <p:nvSpPr>
          <p:cNvPr id="5120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A4A7A79A-31C8-394E-90D1-27A39F50363F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19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214438"/>
            <a:ext cx="8229600" cy="627063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Capacity building (2)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contenu 1"/>
          <p:cNvSpPr>
            <a:spLocks noGrp="1"/>
          </p:cNvSpPr>
          <p:nvPr>
            <p:ph idx="1"/>
          </p:nvPr>
        </p:nvSpPr>
        <p:spPr>
          <a:xfrm>
            <a:off x="500063" y="2500313"/>
            <a:ext cx="8229600" cy="4062412"/>
          </a:xfrm>
        </p:spPr>
        <p:txBody>
          <a:bodyPr/>
          <a:lstStyle/>
          <a:p>
            <a:pPr lvl="1">
              <a:buClrTx/>
            </a:pPr>
            <a:r>
              <a:rPr lang="fr-FR" sz="2400" b="0" dirty="0">
                <a:latin typeface="Verdana" charset="0"/>
              </a:rPr>
              <a:t>Day 1: General </a:t>
            </a:r>
            <a:r>
              <a:rPr lang="fr-FR" sz="2400" b="0" dirty="0" err="1">
                <a:latin typeface="Verdana" charset="0"/>
              </a:rPr>
              <a:t>presentation</a:t>
            </a:r>
            <a:r>
              <a:rPr lang="fr-FR" sz="2400" b="0" dirty="0">
                <a:latin typeface="Verdana" charset="0"/>
              </a:rPr>
              <a:t> of PFM </a:t>
            </a:r>
            <a:r>
              <a:rPr lang="fr-FR" sz="2400" b="0" dirty="0" err="1">
                <a:latin typeface="Verdana" charset="0"/>
              </a:rPr>
              <a:t>reform</a:t>
            </a:r>
            <a:endParaRPr lang="fr-FR" sz="2400" b="0" dirty="0">
              <a:latin typeface="Verdana" charset="0"/>
            </a:endParaRP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>
                <a:latin typeface="Verdana" charset="0"/>
              </a:rPr>
              <a:t>Day 2 : PFM </a:t>
            </a:r>
            <a:r>
              <a:rPr lang="fr-FR" sz="2400" b="0" dirty="0" err="1">
                <a:latin typeface="Verdana" charset="0"/>
              </a:rPr>
              <a:t>sub</a:t>
            </a:r>
            <a:r>
              <a:rPr lang="fr-FR" sz="2400" b="0" dirty="0">
                <a:latin typeface="Verdana" charset="0"/>
              </a:rPr>
              <a:t>-</a:t>
            </a:r>
            <a:r>
              <a:rPr lang="fr-FR" sz="2400" b="0" dirty="0" err="1">
                <a:latin typeface="Verdana" charset="0"/>
              </a:rPr>
              <a:t>systems</a:t>
            </a:r>
            <a:r>
              <a:rPr lang="fr-FR" sz="2400" b="0" dirty="0">
                <a:latin typeface="Verdana" charset="0"/>
              </a:rPr>
              <a:t> and </a:t>
            </a:r>
            <a:r>
              <a:rPr lang="fr-FR" sz="2400" b="0" dirty="0" err="1">
                <a:latin typeface="Verdana" charset="0"/>
              </a:rPr>
              <a:t>prioritization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amongst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them</a:t>
            </a:r>
            <a:r>
              <a:rPr lang="fr-FR" sz="2400" b="0" dirty="0">
                <a:latin typeface="Verdana" charset="0"/>
              </a:rPr>
              <a:t> 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>
                <a:solidFill>
                  <a:srgbClr val="FF0000"/>
                </a:solidFill>
                <a:latin typeface="Verdana" charset="0"/>
              </a:rPr>
              <a:t>Day 3: Change management – </a:t>
            </a:r>
            <a:r>
              <a:rPr lang="fr-FR" sz="2400" b="0" dirty="0" err="1">
                <a:solidFill>
                  <a:srgbClr val="FF0000"/>
                </a:solidFill>
                <a:latin typeface="Verdana" charset="0"/>
              </a:rPr>
              <a:t>Reform</a:t>
            </a:r>
            <a:r>
              <a:rPr lang="fr-FR" sz="2400" b="0" dirty="0">
                <a:solidFill>
                  <a:srgbClr val="FF0000"/>
                </a:solidFill>
                <a:latin typeface="Verdana" charset="0"/>
              </a:rPr>
              <a:t> </a:t>
            </a:r>
            <a:r>
              <a:rPr lang="fr-FR" sz="2400" b="0" dirty="0" err="1">
                <a:solidFill>
                  <a:srgbClr val="FF0000"/>
                </a:solidFill>
                <a:latin typeface="Verdana" charset="0"/>
              </a:rPr>
              <a:t>sequencing</a:t>
            </a:r>
            <a:r>
              <a:rPr lang="fr-FR" sz="2400" b="0" dirty="0">
                <a:solidFill>
                  <a:srgbClr val="FF0000"/>
                </a:solidFill>
                <a:latin typeface="Verdana" charset="0"/>
              </a:rPr>
              <a:t> issues – Case </a:t>
            </a:r>
            <a:r>
              <a:rPr lang="fr-FR" sz="2400" b="0" dirty="0" err="1">
                <a:solidFill>
                  <a:srgbClr val="FF0000"/>
                </a:solidFill>
                <a:latin typeface="Verdana" charset="0"/>
              </a:rPr>
              <a:t>study</a:t>
            </a:r>
            <a:endParaRPr lang="fr-FR" sz="2400" b="0" dirty="0">
              <a:solidFill>
                <a:srgbClr val="FF0000"/>
              </a:solidFill>
              <a:latin typeface="Verdana" charset="0"/>
            </a:endParaRPr>
          </a:p>
          <a:p>
            <a:pPr lvl="1">
              <a:buFont typeface="Wingdings" charset="0"/>
              <a:buNone/>
            </a:pPr>
            <a:endParaRPr lang="fr-FR" sz="2400" b="0" dirty="0">
              <a:latin typeface="Verdana" charset="0"/>
            </a:endParaRPr>
          </a:p>
          <a:p>
            <a:pPr lvl="1">
              <a:buFontTx/>
              <a:buNone/>
            </a:pPr>
            <a:endParaRPr lang="fr-FR" sz="2400" b="0" dirty="0">
              <a:latin typeface="Verdana" charset="0"/>
            </a:endParaRPr>
          </a:p>
          <a:p>
            <a:endParaRPr lang="fr-BE" sz="2800" dirty="0">
              <a:latin typeface="Verdana" charset="0"/>
            </a:endParaRPr>
          </a:p>
        </p:txBody>
      </p:sp>
      <p:sp>
        <p:nvSpPr>
          <p:cNvPr id="17410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143000"/>
          </a:xfrm>
        </p:spPr>
        <p:txBody>
          <a:bodyPr/>
          <a:lstStyle/>
          <a:p>
            <a:pPr indent="0" eaLnBrk="1" hangingPunct="1"/>
            <a:r>
              <a:rPr lang="fr-FR" sz="2800">
                <a:latin typeface="Verdana" charset="0"/>
              </a:rPr>
              <a:t>Course outline</a:t>
            </a:r>
            <a:endParaRPr lang="fr-BE" sz="2800">
              <a:latin typeface="Verdana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AE412B8B-59AD-C346-A6F5-1C5C9548402E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2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787526"/>
            <a:ext cx="9001125" cy="4713288"/>
          </a:xfrm>
        </p:spPr>
        <p:txBody>
          <a:bodyPr/>
          <a:lstStyle/>
          <a:p>
            <a:pPr marL="0" indent="0" eaLnBrk="1" hangingPunct="1">
              <a:buClrTx/>
              <a:buNone/>
            </a:pPr>
            <a:r>
              <a:rPr lang="en-GB" i="0" dirty="0">
                <a:latin typeface="Verdana" charset="0"/>
              </a:rPr>
              <a:t>Individuals’ skills and motivations</a:t>
            </a:r>
          </a:p>
          <a:p>
            <a:pPr eaLnBrk="1" hangingPunct="1">
              <a:buClrTx/>
            </a:pPr>
            <a:r>
              <a:rPr lang="en-GB" dirty="0">
                <a:latin typeface="+mj-lt"/>
              </a:rPr>
              <a:t>Upgrading skills</a:t>
            </a:r>
          </a:p>
          <a:p>
            <a:pPr lvl="1" eaLnBrk="1" hangingPunct="1">
              <a:buClrTx/>
            </a:pPr>
            <a:r>
              <a:rPr lang="en-GB" sz="2400" b="0" dirty="0">
                <a:latin typeface="+mj-lt"/>
              </a:rPr>
              <a:t>Technical training</a:t>
            </a:r>
          </a:p>
          <a:p>
            <a:pPr lvl="1" eaLnBrk="1" hangingPunct="1">
              <a:buClrTx/>
            </a:pPr>
            <a:r>
              <a:rPr lang="en-GB" sz="2400" b="0" dirty="0">
                <a:latin typeface="+mj-lt"/>
              </a:rPr>
              <a:t>General training and raising awareness</a:t>
            </a:r>
          </a:p>
          <a:p>
            <a:pPr eaLnBrk="1" hangingPunct="1">
              <a:buClrTx/>
            </a:pPr>
            <a:r>
              <a:rPr lang="en-GB" dirty="0">
                <a:latin typeface="+mj-lt"/>
              </a:rPr>
              <a:t>Incentives</a:t>
            </a:r>
          </a:p>
          <a:p>
            <a:pPr lvl="1" eaLnBrk="1" hangingPunct="1">
              <a:buClrTx/>
            </a:pPr>
            <a:r>
              <a:rPr lang="en-GB" sz="2400" b="0" dirty="0">
                <a:latin typeface="+mj-lt"/>
              </a:rPr>
              <a:t>Attracting, retaining </a:t>
            </a:r>
            <a:r>
              <a:rPr lang="en-GB" sz="2400" b="0" dirty="0" smtClean="0">
                <a:latin typeface="+mj-lt"/>
              </a:rPr>
              <a:t>&amp; motivating skilled </a:t>
            </a:r>
            <a:r>
              <a:rPr lang="en-GB" sz="2400" b="0" dirty="0">
                <a:latin typeface="+mj-lt"/>
              </a:rPr>
              <a:t>individuals</a:t>
            </a:r>
          </a:p>
          <a:p>
            <a:pPr lvl="1" eaLnBrk="1" hangingPunct="1">
              <a:buClrTx/>
            </a:pPr>
            <a:r>
              <a:rPr lang="en-GB" sz="2400" b="0" dirty="0">
                <a:latin typeface="+mj-lt"/>
              </a:rPr>
              <a:t>Low compensation is a problem in many DC (though not so much in the Maghreb), but financial constraints reduce </a:t>
            </a:r>
            <a:r>
              <a:rPr lang="en-GB" sz="2400" b="0" dirty="0" smtClean="0">
                <a:latin typeface="+mj-lt"/>
              </a:rPr>
              <a:t>possibilities of substantial raises</a:t>
            </a:r>
            <a:endParaRPr lang="en-GB" sz="2400" b="0" dirty="0">
              <a:latin typeface="+mj-lt"/>
            </a:endParaRPr>
          </a:p>
          <a:p>
            <a:pPr lvl="1" eaLnBrk="1" hangingPunct="1">
              <a:buClrTx/>
            </a:pPr>
            <a:r>
              <a:rPr lang="en-GB" sz="2400" b="0" dirty="0">
                <a:latin typeface="+mj-lt"/>
              </a:rPr>
              <a:t>Other forms of incentives</a:t>
            </a:r>
            <a:r>
              <a:rPr lang="en-GB" sz="2400" b="0" dirty="0" smtClean="0">
                <a:latin typeface="+mj-lt"/>
              </a:rPr>
              <a:t>? E.g</a:t>
            </a:r>
            <a:r>
              <a:rPr lang="en-GB" sz="2400" b="0" dirty="0">
                <a:latin typeface="+mj-lt"/>
              </a:rPr>
              <a:t>. Promotions, </a:t>
            </a:r>
            <a:r>
              <a:rPr lang="en-GB" sz="2400" b="0" dirty="0" smtClean="0">
                <a:latin typeface="+mj-lt"/>
              </a:rPr>
              <a:t>Beware in </a:t>
            </a:r>
            <a:r>
              <a:rPr lang="en-GB" sz="2400" b="0" dirty="0">
                <a:latin typeface="+mj-lt"/>
              </a:rPr>
              <a:t>patronage-dominated systems</a:t>
            </a:r>
          </a:p>
          <a:p>
            <a:pPr lvl="4" eaLnBrk="1" hangingPunct="1"/>
            <a:endParaRPr lang="en-GB" dirty="0"/>
          </a:p>
          <a:p>
            <a:pPr lvl="2" eaLnBrk="1" hangingPunct="1"/>
            <a:endParaRPr lang="fr-FR" dirty="0">
              <a:latin typeface="Verdana" charset="0"/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214438"/>
            <a:ext cx="8229600" cy="573087"/>
          </a:xfrm>
        </p:spPr>
        <p:txBody>
          <a:bodyPr/>
          <a:lstStyle/>
          <a:p>
            <a:pPr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Capacity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building (3)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2875" y="6262689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fr-FR" sz="1400" dirty="0" smtClean="0">
                <a:solidFill>
                  <a:schemeClr val="tx1"/>
                </a:solidFill>
                <a:latin typeface="Arial" charset="0"/>
              </a:rPr>
              <a:t>20</a:t>
            </a:r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Key messages</a:t>
            </a:r>
          </a:p>
        </p:txBody>
      </p:sp>
      <p:sp>
        <p:nvSpPr>
          <p:cNvPr id="55298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GB" i="0">
                <a:latin typeface="Verdana" charset="0"/>
              </a:rPr>
              <a:t>A national will is essential to any budgetary reform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Great care must go into change management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Capacity building is a key issue, that must go beyond simple training actions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09D57DD-281D-9440-B1C6-AD78C126B452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21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0F5DA99B-F994-AE4A-BA06-0670F6531296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3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4953000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285750" y="1643063"/>
            <a:ext cx="8678863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GB" sz="2800" b="1" i="1"/>
              <a:t>Module 3.1: objectives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en-GB" sz="2400"/>
              <a:t>Examine some essential issues related to the preparation and monitoring of a PFM reform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en-GB" sz="2400"/>
              <a:t>Discuss more specifically about  change management and capacity reinforcement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sz="2400"/>
          </a:p>
        </p:txBody>
      </p:sp>
      <p:sp>
        <p:nvSpPr>
          <p:cNvPr id="19462" name="Titre 7"/>
          <p:cNvSpPr>
            <a:spLocks noGrp="1"/>
          </p:cNvSpPr>
          <p:nvPr>
            <p:ph type="title"/>
          </p:nvPr>
        </p:nvSpPr>
        <p:spPr>
          <a:xfrm>
            <a:off x="285750" y="785813"/>
            <a:ext cx="8229600" cy="936625"/>
          </a:xfrm>
        </p:spPr>
        <p:txBody>
          <a:bodyPr/>
          <a:lstStyle/>
          <a:p>
            <a:r>
              <a:rPr lang="en-GB">
                <a:latin typeface="Verdana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3.1 Outline</a:t>
            </a:r>
          </a:p>
        </p:txBody>
      </p:sp>
      <p:sp>
        <p:nvSpPr>
          <p:cNvPr id="2150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0">
                <a:latin typeface="Verdana" charset="0"/>
              </a:rPr>
              <a:t>Core tasks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Change management</a:t>
            </a:r>
          </a:p>
          <a:p>
            <a:endParaRPr lang="fr-FR" i="0">
              <a:latin typeface="Verdana" charset="0"/>
            </a:endParaRPr>
          </a:p>
          <a:p>
            <a:r>
              <a:rPr lang="fr-FR" i="0">
                <a:latin typeface="Verdana" charset="0"/>
              </a:rPr>
              <a:t>Capacity building</a:t>
            </a:r>
          </a:p>
          <a:p>
            <a:endParaRPr lang="fr-FR" i="0">
              <a:latin typeface="Verdana" charset="0"/>
            </a:endParaRPr>
          </a:p>
        </p:txBody>
      </p:sp>
      <p:sp>
        <p:nvSpPr>
          <p:cNvPr id="21507" name="AutoShape 6"/>
          <p:cNvSpPr>
            <a:spLocks noChangeArrowheads="1"/>
          </p:cNvSpPr>
          <p:nvPr/>
        </p:nvSpPr>
        <p:spPr bwMode="auto">
          <a:xfrm>
            <a:off x="223838" y="1989138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077B8FA7-D91E-6E4D-A903-028A1D8F64A4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4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2"/>
          <p:cNvSpPr>
            <a:spLocks noGrp="1"/>
          </p:cNvSpPr>
          <p:nvPr>
            <p:ph type="title"/>
          </p:nvPr>
        </p:nvSpPr>
        <p:spPr>
          <a:xfrm>
            <a:off x="539750" y="981075"/>
            <a:ext cx="7993063" cy="77311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Core tasks (1)</a:t>
            </a:r>
            <a:endParaRPr lang="en-US" i="1" dirty="0">
              <a:solidFill>
                <a:srgbClr val="C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819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368AE264-0276-314C-9057-AEAEFB44F8A2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5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2276475"/>
            <a:ext cx="8401050" cy="4176713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2532" name="Rectangle 3"/>
          <p:cNvSpPr txBox="1">
            <a:spLocks noChangeArrowheads="1"/>
          </p:cNvSpPr>
          <p:nvPr/>
        </p:nvSpPr>
        <p:spPr bwMode="auto">
          <a:xfrm>
            <a:off x="571500" y="1989138"/>
            <a:ext cx="8039100" cy="410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22533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22534" name="Rectangle 4"/>
          <p:cNvSpPr txBox="1">
            <a:spLocks noChangeArrowheads="1"/>
          </p:cNvSpPr>
          <p:nvPr/>
        </p:nvSpPr>
        <p:spPr bwMode="auto">
          <a:xfrm>
            <a:off x="251520" y="1626291"/>
            <a:ext cx="8892480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57150" indent="0">
              <a:spcAft>
                <a:spcPts val="100"/>
              </a:spcAft>
            </a:pPr>
            <a:r>
              <a:rPr lang="en-GB" sz="2400" b="1" dirty="0" smtClean="0"/>
              <a:t>Ensure that: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400" dirty="0" smtClean="0"/>
              <a:t>there </a:t>
            </a:r>
            <a:r>
              <a:rPr lang="en-GB" sz="2400" dirty="0"/>
              <a:t>is a comprehensive understanding of </a:t>
            </a:r>
            <a:r>
              <a:rPr lang="en-GB" sz="2400" dirty="0" smtClean="0"/>
              <a:t>current </a:t>
            </a:r>
            <a:r>
              <a:rPr lang="en-GB" sz="2400" dirty="0"/>
              <a:t>status of </a:t>
            </a:r>
            <a:r>
              <a:rPr lang="en-GB" sz="2400" dirty="0" smtClean="0"/>
              <a:t>PFM </a:t>
            </a:r>
            <a:r>
              <a:rPr lang="en-GB" sz="2400" dirty="0"/>
              <a:t>model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400" dirty="0" smtClean="0"/>
              <a:t>there is </a:t>
            </a:r>
            <a:r>
              <a:rPr lang="en-GB" sz="2400" dirty="0"/>
              <a:t>realistic assessment </a:t>
            </a:r>
            <a:r>
              <a:rPr lang="en-GB" sz="2400" dirty="0" smtClean="0"/>
              <a:t>of:</a:t>
            </a:r>
          </a:p>
          <a:p>
            <a:pPr lvl="1">
              <a:spcAft>
                <a:spcPts val="100"/>
              </a:spcAft>
              <a:buFont typeface="Arial" charset="0"/>
              <a:buChar char="•"/>
            </a:pPr>
            <a:r>
              <a:rPr lang="en-GB" sz="2400" dirty="0" smtClean="0"/>
              <a:t>political </a:t>
            </a:r>
            <a:r>
              <a:rPr lang="en-GB" sz="2400" dirty="0"/>
              <a:t>commitment to </a:t>
            </a:r>
            <a:r>
              <a:rPr lang="en-GB" sz="2400" dirty="0" smtClean="0"/>
              <a:t>the change</a:t>
            </a:r>
            <a:endParaRPr lang="en-GB" sz="2400" dirty="0"/>
          </a:p>
          <a:p>
            <a:pPr lvl="1">
              <a:spcAft>
                <a:spcPts val="100"/>
              </a:spcAft>
              <a:buFont typeface="Arial" charset="0"/>
              <a:buChar char="•"/>
            </a:pPr>
            <a:r>
              <a:rPr lang="en-GB" sz="2400" dirty="0" smtClean="0"/>
              <a:t>political macro-economic </a:t>
            </a:r>
            <a:r>
              <a:rPr lang="en-GB" sz="2400" dirty="0"/>
              <a:t>context, </a:t>
            </a:r>
            <a:r>
              <a:rPr lang="en-GB" sz="2400" dirty="0" smtClean="0"/>
              <a:t>&amp; of constraints </a:t>
            </a:r>
            <a:r>
              <a:rPr lang="en-GB" sz="2400" dirty="0"/>
              <a:t>in terms of capacity </a:t>
            </a:r>
            <a:r>
              <a:rPr lang="en-GB" sz="2400" dirty="0" smtClean="0"/>
              <a:t>&amp; how</a:t>
            </a:r>
            <a:r>
              <a:rPr lang="en-GB" sz="2400" dirty="0"/>
              <a:t>, according to </a:t>
            </a:r>
            <a:r>
              <a:rPr lang="en-GB" sz="2400" dirty="0" smtClean="0"/>
              <a:t>these, </a:t>
            </a:r>
            <a:r>
              <a:rPr lang="en-GB" sz="2400" dirty="0"/>
              <a:t>reform may be carried out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400" dirty="0" smtClean="0"/>
              <a:t>there </a:t>
            </a:r>
            <a:r>
              <a:rPr lang="en-GB" sz="2400" dirty="0"/>
              <a:t>is a comprehensive understanding of </a:t>
            </a:r>
            <a:r>
              <a:rPr lang="en-GB" sz="2400" dirty="0" smtClean="0"/>
              <a:t>legal &amp; regulatory </a:t>
            </a:r>
            <a:r>
              <a:rPr lang="en-GB" sz="2400" dirty="0"/>
              <a:t>framework </a:t>
            </a:r>
            <a:r>
              <a:rPr lang="en-GB" sz="2400" dirty="0" smtClean="0"/>
              <a:t>&amp; </a:t>
            </a:r>
            <a:r>
              <a:rPr lang="en-GB" sz="2400" dirty="0"/>
              <a:t>institutions, both in order to evaluate where a reform is needed </a:t>
            </a:r>
            <a:r>
              <a:rPr lang="en-GB" sz="2400" dirty="0" smtClean="0"/>
              <a:t>&amp; to </a:t>
            </a:r>
            <a:r>
              <a:rPr lang="en-GB" sz="2400" dirty="0"/>
              <a:t>what </a:t>
            </a:r>
            <a:r>
              <a:rPr lang="en-GB" sz="2400" dirty="0" smtClean="0"/>
              <a:t>extent </a:t>
            </a:r>
            <a:r>
              <a:rPr lang="en-GB" sz="2400" dirty="0"/>
              <a:t>PFM system may be reformed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A473BBED-5035-0D46-8594-9CD3D155C269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6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2276475"/>
            <a:ext cx="8401050" cy="4176713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4579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24580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24581" name="Rectangle 4"/>
          <p:cNvSpPr txBox="1">
            <a:spLocks noChangeArrowheads="1"/>
          </p:cNvSpPr>
          <p:nvPr/>
        </p:nvSpPr>
        <p:spPr bwMode="auto">
          <a:xfrm>
            <a:off x="107504" y="1556792"/>
            <a:ext cx="9144000" cy="542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>
              <a:spcAft>
                <a:spcPts val="100"/>
              </a:spcAft>
            </a:pPr>
            <a:r>
              <a:rPr lang="en-GB" sz="2300" b="1" dirty="0" smtClean="0"/>
              <a:t>Ensure </a:t>
            </a:r>
            <a:r>
              <a:rPr lang="en-GB" sz="2300" b="1" dirty="0"/>
              <a:t>that</a:t>
            </a:r>
            <a:r>
              <a:rPr lang="en-GB" sz="2300" b="1" dirty="0" smtClean="0"/>
              <a:t>:</a:t>
            </a:r>
            <a:endParaRPr lang="en-GB" sz="2300" dirty="0" smtClean="0"/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there is </a:t>
            </a:r>
            <a:r>
              <a:rPr lang="en-GB" sz="2300" dirty="0"/>
              <a:t>comprehensive understanding of </a:t>
            </a:r>
            <a:r>
              <a:rPr lang="en-GB" sz="2300" dirty="0" smtClean="0"/>
              <a:t>need </a:t>
            </a:r>
            <a:r>
              <a:rPr lang="en-GB" sz="2300" dirty="0"/>
              <a:t>for reform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change </a:t>
            </a:r>
            <a:r>
              <a:rPr lang="en-GB" sz="2300" dirty="0"/>
              <a:t>management </a:t>
            </a:r>
            <a:r>
              <a:rPr lang="en-GB" sz="2300" dirty="0" smtClean="0"/>
              <a:t>&amp; capacity </a:t>
            </a:r>
            <a:r>
              <a:rPr lang="en-GB" sz="2300" dirty="0"/>
              <a:t>building have been </a:t>
            </a:r>
            <a:r>
              <a:rPr lang="en-GB" sz="2300" dirty="0" smtClean="0"/>
              <a:t>provided for </a:t>
            </a:r>
            <a:r>
              <a:rPr lang="en-GB" sz="2300" dirty="0"/>
              <a:t>in </a:t>
            </a:r>
            <a:r>
              <a:rPr lang="en-GB" sz="2300" dirty="0" smtClean="0"/>
              <a:t>preparing reform</a:t>
            </a:r>
            <a:endParaRPr lang="en-GB" sz="2300" dirty="0"/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institutional </a:t>
            </a:r>
            <a:r>
              <a:rPr lang="en-GB" sz="2300" dirty="0"/>
              <a:t>arrangements to manage </a:t>
            </a:r>
            <a:r>
              <a:rPr lang="en-GB" sz="2300" dirty="0" smtClean="0"/>
              <a:t>reform </a:t>
            </a:r>
            <a:r>
              <a:rPr lang="en-GB" sz="2300" dirty="0"/>
              <a:t>are well outlined </a:t>
            </a:r>
            <a:r>
              <a:rPr lang="en-GB" sz="2300" dirty="0" smtClean="0"/>
              <a:t>&amp; established</a:t>
            </a:r>
            <a:endParaRPr lang="en-GB" sz="2300" dirty="0"/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reform </a:t>
            </a:r>
            <a:r>
              <a:rPr lang="en-GB" sz="2300" dirty="0"/>
              <a:t>activities have been properly sequenced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modalities </a:t>
            </a:r>
            <a:r>
              <a:rPr lang="en-GB" sz="2300" dirty="0"/>
              <a:t>for </a:t>
            </a:r>
            <a:r>
              <a:rPr lang="en-GB" sz="2300" dirty="0" smtClean="0"/>
              <a:t>alignment &amp; coordination </a:t>
            </a:r>
            <a:r>
              <a:rPr lang="en-GB" sz="2300" dirty="0"/>
              <a:t>of </a:t>
            </a:r>
            <a:r>
              <a:rPr lang="en-GB" sz="2300" dirty="0" smtClean="0"/>
              <a:t>donors </a:t>
            </a:r>
            <a:r>
              <a:rPr lang="en-GB" sz="2300" dirty="0"/>
              <a:t>are properly </a:t>
            </a:r>
            <a:r>
              <a:rPr lang="en-GB" sz="2300" dirty="0" smtClean="0"/>
              <a:t>outlined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reform </a:t>
            </a:r>
            <a:r>
              <a:rPr lang="en-GB" sz="2300" dirty="0"/>
              <a:t>programme </a:t>
            </a:r>
            <a:r>
              <a:rPr lang="en-GB" sz="2300" dirty="0" smtClean="0"/>
              <a:t>is fully funded, &amp; that finance will not fragment </a:t>
            </a:r>
            <a:r>
              <a:rPr lang="en-GB" sz="2300" dirty="0"/>
              <a:t>or dismantle </a:t>
            </a:r>
            <a:r>
              <a:rPr lang="en-GB" sz="2300" dirty="0" smtClean="0"/>
              <a:t>sequencing </a:t>
            </a:r>
            <a:r>
              <a:rPr lang="en-GB" sz="2300" dirty="0"/>
              <a:t>of </a:t>
            </a:r>
            <a:r>
              <a:rPr lang="en-GB" sz="2300" dirty="0" smtClean="0"/>
              <a:t>activities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there </a:t>
            </a:r>
            <a:r>
              <a:rPr lang="en-GB" sz="2300" dirty="0"/>
              <a:t>is a framework for monitoring </a:t>
            </a:r>
            <a:r>
              <a:rPr lang="en-GB" sz="2300" dirty="0" smtClean="0"/>
              <a:t>&amp; assessment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r>
              <a:rPr lang="en-GB" sz="2300" dirty="0" smtClean="0"/>
              <a:t>the </a:t>
            </a:r>
            <a:r>
              <a:rPr lang="en-GB" sz="2300" dirty="0"/>
              <a:t>reforms are viable</a:t>
            </a:r>
          </a:p>
          <a:p>
            <a:pPr>
              <a:spcAft>
                <a:spcPts val="100"/>
              </a:spcAft>
              <a:buFont typeface="Arial" charset="0"/>
              <a:buChar char="•"/>
            </a:pPr>
            <a:endParaRPr lang="en-GB" sz="2400" dirty="0"/>
          </a:p>
          <a:p>
            <a:pPr lvl="1">
              <a:spcAft>
                <a:spcPts val="100"/>
              </a:spcAft>
              <a:buFont typeface="Arial" charset="0"/>
              <a:buChar char="•"/>
            </a:pPr>
            <a:endParaRPr lang="en-GB" sz="2200" dirty="0">
              <a:solidFill>
                <a:srgbClr val="103C72"/>
              </a:solidFill>
            </a:endParaRPr>
          </a:p>
        </p:txBody>
      </p:sp>
      <p:sp>
        <p:nvSpPr>
          <p:cNvPr id="24582" name="Titre 2"/>
          <p:cNvSpPr>
            <a:spLocks noGrp="1"/>
          </p:cNvSpPr>
          <p:nvPr>
            <p:ph type="title"/>
          </p:nvPr>
        </p:nvSpPr>
        <p:spPr>
          <a:xfrm>
            <a:off x="539750" y="981075"/>
            <a:ext cx="7993063" cy="77311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Core tasks (2)</a:t>
            </a:r>
            <a:endParaRPr lang="en-US" i="1" dirty="0">
              <a:solidFill>
                <a:srgbClr val="C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re 2"/>
          <p:cNvSpPr>
            <a:spLocks noGrp="1"/>
          </p:cNvSpPr>
          <p:nvPr>
            <p:ph type="title"/>
          </p:nvPr>
        </p:nvSpPr>
        <p:spPr>
          <a:xfrm>
            <a:off x="-142875" y="-14288"/>
            <a:ext cx="9286875" cy="300038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US" sz="320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</a:br>
            <a:endParaRPr lang="fr-BE" sz="32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126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344" y="6515294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6CABED9B-FD0E-E043-8F63-C04D0461539D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7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560660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8676" name="Rectangle 3"/>
          <p:cNvSpPr txBox="1">
            <a:spLocks noChangeArrowheads="1"/>
          </p:cNvSpPr>
          <p:nvPr/>
        </p:nvSpPr>
        <p:spPr bwMode="auto">
          <a:xfrm>
            <a:off x="571500" y="1196752"/>
            <a:ext cx="80391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GB" sz="2800" b="1" dirty="0">
                <a:solidFill>
                  <a:srgbClr val="C00000"/>
                </a:solidFill>
              </a:rPr>
              <a:t>Strategic considerations</a:t>
            </a:r>
          </a:p>
        </p:txBody>
      </p:sp>
      <p:sp>
        <p:nvSpPr>
          <p:cNvPr id="28678" name="Rectangle 4"/>
          <p:cNvSpPr txBox="1">
            <a:spLocks noChangeArrowheads="1"/>
          </p:cNvSpPr>
          <p:nvPr/>
        </p:nvSpPr>
        <p:spPr bwMode="auto">
          <a:xfrm>
            <a:off x="285750" y="1700808"/>
            <a:ext cx="9324528" cy="482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 smtClean="0">
                <a:solidFill>
                  <a:srgbClr val="103C72"/>
                </a:solidFill>
              </a:rPr>
              <a:t>Macroeconomic </a:t>
            </a:r>
            <a:r>
              <a:rPr lang="en-GB" sz="2200" dirty="0">
                <a:solidFill>
                  <a:srgbClr val="103C72"/>
                </a:solidFill>
              </a:rPr>
              <a:t>political context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Current PFM status (PEFA)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Scope of application of </a:t>
            </a:r>
            <a:r>
              <a:rPr lang="en-GB" sz="2200" dirty="0" smtClean="0">
                <a:solidFill>
                  <a:srgbClr val="103C72"/>
                </a:solidFill>
              </a:rPr>
              <a:t>reform </a:t>
            </a:r>
            <a:r>
              <a:rPr lang="en-GB" sz="2200" dirty="0">
                <a:solidFill>
                  <a:srgbClr val="103C72"/>
                </a:solidFill>
              </a:rPr>
              <a:t>programme – appropriate orientation of </a:t>
            </a:r>
            <a:r>
              <a:rPr lang="en-GB" sz="2200" dirty="0" smtClean="0">
                <a:solidFill>
                  <a:srgbClr val="103C72"/>
                </a:solidFill>
              </a:rPr>
              <a:t>base </a:t>
            </a:r>
            <a:r>
              <a:rPr lang="en-GB" sz="2200" dirty="0">
                <a:solidFill>
                  <a:srgbClr val="103C72"/>
                </a:solidFill>
              </a:rPr>
              <a:t>(“core </a:t>
            </a:r>
            <a:r>
              <a:rPr lang="en-GB" sz="2200" dirty="0" smtClean="0">
                <a:solidFill>
                  <a:srgbClr val="103C72"/>
                </a:solidFill>
              </a:rPr>
              <a:t>functions”</a:t>
            </a:r>
            <a:r>
              <a:rPr lang="en-GB" sz="2200" dirty="0">
                <a:solidFill>
                  <a:srgbClr val="103C72"/>
                </a:solidFill>
                <a:ea typeface="MS PGothic" charset="0"/>
                <a:cs typeface="MS PGothic" charset="0"/>
              </a:rPr>
              <a:t> </a:t>
            </a:r>
            <a:r>
              <a:rPr lang="en-GB" altLang="ja-JP" sz="2200" dirty="0" smtClean="0">
                <a:solidFill>
                  <a:srgbClr val="103C72"/>
                </a:solidFill>
                <a:ea typeface="MS PGothic" charset="0"/>
                <a:cs typeface="MS PGothic" charset="0"/>
              </a:rPr>
              <a:t>PEFA</a:t>
            </a:r>
            <a:r>
              <a:rPr lang="en-GB" altLang="ja-JP" sz="2200" dirty="0">
                <a:solidFill>
                  <a:srgbClr val="103C72"/>
                </a:solidFill>
                <a:ea typeface="MS PGothic" charset="0"/>
                <a:cs typeface="MS PGothic" charset="0"/>
              </a:rPr>
              <a:t>)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 smtClean="0">
                <a:solidFill>
                  <a:srgbClr val="103C72"/>
                </a:solidFill>
              </a:rPr>
              <a:t>Current </a:t>
            </a:r>
            <a:r>
              <a:rPr lang="en-GB" sz="2200" dirty="0">
                <a:solidFill>
                  <a:srgbClr val="103C72"/>
                </a:solidFill>
              </a:rPr>
              <a:t>status of </a:t>
            </a:r>
            <a:r>
              <a:rPr lang="en-GB" sz="2200" dirty="0" smtClean="0">
                <a:solidFill>
                  <a:srgbClr val="103C72"/>
                </a:solidFill>
              </a:rPr>
              <a:t>legislative &amp; regulatory </a:t>
            </a:r>
            <a:r>
              <a:rPr lang="en-GB" sz="2200" dirty="0">
                <a:solidFill>
                  <a:srgbClr val="103C72"/>
                </a:solidFill>
              </a:rPr>
              <a:t>framework </a:t>
            </a:r>
            <a:r>
              <a:rPr lang="en-GB" sz="2200" dirty="0" smtClean="0">
                <a:solidFill>
                  <a:srgbClr val="103C72"/>
                </a:solidFill>
              </a:rPr>
              <a:t>&amp; legislation </a:t>
            </a:r>
            <a:r>
              <a:rPr lang="en-GB" sz="2200" dirty="0">
                <a:solidFill>
                  <a:srgbClr val="103C72"/>
                </a:solidFill>
              </a:rPr>
              <a:t>reform agenda </a:t>
            </a:r>
            <a:r>
              <a:rPr lang="en-GB" sz="2200" dirty="0" smtClean="0">
                <a:solidFill>
                  <a:srgbClr val="103C72"/>
                </a:solidFill>
              </a:rPr>
              <a:t>(other </a:t>
            </a:r>
            <a:r>
              <a:rPr lang="en-GB" sz="2200" dirty="0">
                <a:solidFill>
                  <a:srgbClr val="103C72"/>
                </a:solidFill>
              </a:rPr>
              <a:t>instruments be used?)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Institutional dispositions (“political economy”)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Capacity constraints – manpower, technology, administrative financial network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Institutional arrangements for </a:t>
            </a:r>
            <a:r>
              <a:rPr lang="en-GB" sz="2200" dirty="0" smtClean="0">
                <a:solidFill>
                  <a:srgbClr val="103C72"/>
                </a:solidFill>
              </a:rPr>
              <a:t>PFM </a:t>
            </a:r>
            <a:r>
              <a:rPr lang="en-GB" sz="2200" dirty="0">
                <a:solidFill>
                  <a:srgbClr val="103C72"/>
                </a:solidFill>
              </a:rPr>
              <a:t>reform (PEFA ?)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Budget for </a:t>
            </a:r>
            <a:r>
              <a:rPr lang="en-GB" sz="2200" dirty="0" smtClean="0">
                <a:solidFill>
                  <a:srgbClr val="103C72"/>
                </a:solidFill>
              </a:rPr>
              <a:t>reform </a:t>
            </a:r>
            <a:r>
              <a:rPr lang="en-GB" sz="2200" dirty="0">
                <a:solidFill>
                  <a:srgbClr val="103C72"/>
                </a:solidFill>
              </a:rPr>
              <a:t>programme, funding modalities </a:t>
            </a:r>
            <a:r>
              <a:rPr lang="en-GB" sz="2200" dirty="0" smtClean="0">
                <a:solidFill>
                  <a:srgbClr val="103C72"/>
                </a:solidFill>
              </a:rPr>
              <a:t>&amp; financial </a:t>
            </a:r>
            <a:r>
              <a:rPr lang="en-GB" sz="2200" dirty="0">
                <a:solidFill>
                  <a:srgbClr val="103C72"/>
                </a:solidFill>
              </a:rPr>
              <a:t>management</a:t>
            </a:r>
          </a:p>
          <a:p>
            <a:pPr>
              <a:lnSpc>
                <a:spcPts val="26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200" dirty="0">
                <a:solidFill>
                  <a:srgbClr val="103C72"/>
                </a:solidFill>
              </a:rPr>
              <a:t>Monitoring </a:t>
            </a:r>
            <a:r>
              <a:rPr lang="en-GB" sz="2200" dirty="0" smtClean="0">
                <a:solidFill>
                  <a:srgbClr val="103C72"/>
                </a:solidFill>
              </a:rPr>
              <a:t>&amp; assessment </a:t>
            </a:r>
            <a:r>
              <a:rPr lang="en-GB" sz="2200" dirty="0">
                <a:solidFill>
                  <a:srgbClr val="103C72"/>
                </a:solidFill>
              </a:rPr>
              <a:t>framework (PEFA and ?)</a:t>
            </a:r>
          </a:p>
          <a:p>
            <a:pPr lvl="1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Tx/>
              <a:buChar char="–"/>
            </a:pPr>
            <a:endParaRPr lang="en-GB" dirty="0">
              <a:solidFill>
                <a:srgbClr val="103C7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720427"/>
          </a:xfrm>
        </p:spPr>
        <p:txBody>
          <a:bodyPr/>
          <a:lstStyle/>
          <a:p>
            <a:pPr marL="0" algn="ctr"/>
            <a:r>
              <a:rPr lang="en-US" sz="2800" smtClean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Strengthened Approach </a:t>
            </a:r>
            <a:r>
              <a:rPr lang="en-US" sz="2800" i="1" dirty="0" smtClean="0">
                <a:solidFill>
                  <a:srgbClr val="C00000"/>
                </a:solidFill>
                <a:latin typeface="Verdana" charset="0"/>
              </a:rPr>
              <a:t>(Paris </a:t>
            </a:r>
            <a:r>
              <a:rPr lang="en-US" sz="2800" i="1" dirty="0">
                <a:solidFill>
                  <a:srgbClr val="C00000"/>
                </a:solidFill>
                <a:latin typeface="Verdana" charset="0"/>
              </a:rPr>
              <a:t>Declaration</a:t>
            </a:r>
            <a:r>
              <a:rPr lang="en-US" sz="2800" i="1" dirty="0" smtClean="0">
                <a:solidFill>
                  <a:srgbClr val="C00000"/>
                </a:solidFill>
                <a:latin typeface="Verdana" charset="0"/>
              </a:rPr>
              <a:t>)</a:t>
            </a:r>
            <a:endParaRPr lang="fr-BE" sz="2800" dirty="0">
              <a:solidFill>
                <a:srgbClr val="C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29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565C5A60-7670-574D-8945-A5878E130705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8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2636838"/>
            <a:ext cx="8401050" cy="3816350"/>
          </a:xfrm>
        </p:spPr>
        <p:txBody>
          <a:bodyPr/>
          <a:lstStyle/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sz="240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30724" name="Rectangle 3"/>
          <p:cNvSpPr txBox="1">
            <a:spLocks noChangeArrowheads="1"/>
          </p:cNvSpPr>
          <p:nvPr/>
        </p:nvSpPr>
        <p:spPr bwMode="auto">
          <a:xfrm>
            <a:off x="571500" y="2636838"/>
            <a:ext cx="8039100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30725" name="Rectangle 3"/>
          <p:cNvSpPr txBox="1">
            <a:spLocks noChangeArrowheads="1"/>
          </p:cNvSpPr>
          <p:nvPr/>
        </p:nvSpPr>
        <p:spPr bwMode="auto">
          <a:xfrm>
            <a:off x="714375" y="2708275"/>
            <a:ext cx="7661275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30726" name="Rectangle 4"/>
          <p:cNvSpPr txBox="1">
            <a:spLocks noChangeArrowheads="1"/>
          </p:cNvSpPr>
          <p:nvPr/>
        </p:nvSpPr>
        <p:spPr bwMode="auto">
          <a:xfrm>
            <a:off x="500063" y="2636838"/>
            <a:ext cx="7997825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Reform programme </a:t>
            </a:r>
            <a:r>
              <a:rPr lang="en-GB" sz="2400" b="1" u="sng" dirty="0"/>
              <a:t>carried out</a:t>
            </a:r>
            <a:r>
              <a:rPr lang="en-GB" sz="2400" dirty="0"/>
              <a:t> by public administrations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Coordinated donor support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dirty="0"/>
              <a:t>Monitored progress of the reform through a common pool of information</a:t>
            </a:r>
            <a:endParaRPr lang="en-GB" sz="2400" b="1" u="sng" dirty="0"/>
          </a:p>
          <a:p>
            <a:pPr lvl="1"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re 2"/>
          <p:cNvSpPr>
            <a:spLocks noGrp="1"/>
          </p:cNvSpPr>
          <p:nvPr>
            <p:ph type="title"/>
          </p:nvPr>
        </p:nvSpPr>
        <p:spPr>
          <a:xfrm>
            <a:off x="0" y="1323975"/>
            <a:ext cx="9143999" cy="592857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Evaluating </a:t>
            </a:r>
            <a:r>
              <a:rPr lang="en-US" sz="2800" dirty="0" smtClean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current </a:t>
            </a:r>
            <a:r>
              <a:rPr lang="en-US" sz="2800" dirty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capacities </a:t>
            </a:r>
            <a:r>
              <a:rPr lang="en-US" sz="2800" dirty="0" smtClean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of </a:t>
            </a:r>
            <a:r>
              <a:rPr lang="en-US" sz="2800" dirty="0">
                <a:solidFill>
                  <a:srgbClr val="C00000"/>
                </a:solidFill>
                <a:latin typeface="Verdana" charset="0"/>
                <a:ea typeface="MS PGothic" charset="0"/>
                <a:cs typeface="MS PGothic" charset="0"/>
              </a:rPr>
              <a:t>PFM system</a:t>
            </a:r>
            <a:endParaRPr lang="fr-BE" sz="2000" dirty="0">
              <a:solidFill>
                <a:srgbClr val="C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331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E4D7654E-B727-4946-8081-D4D5C1D43E1D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9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2771" name="Rectangle 4"/>
          <p:cNvSpPr txBox="1">
            <a:spLocks noChangeArrowheads="1"/>
          </p:cNvSpPr>
          <p:nvPr/>
        </p:nvSpPr>
        <p:spPr bwMode="auto">
          <a:xfrm>
            <a:off x="250825" y="2420938"/>
            <a:ext cx="8712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Is </a:t>
            </a:r>
            <a:r>
              <a:rPr lang="en-GB" sz="2400" dirty="0" smtClean="0"/>
              <a:t>there </a:t>
            </a:r>
            <a:r>
              <a:rPr lang="en-GB" sz="2400" dirty="0"/>
              <a:t>leadership </a:t>
            </a:r>
            <a:r>
              <a:rPr lang="en-GB" sz="2400" dirty="0" smtClean="0"/>
              <a:t>in </a:t>
            </a:r>
            <a:r>
              <a:rPr lang="en-GB" sz="2400" dirty="0" err="1" smtClean="0"/>
              <a:t>MoF</a:t>
            </a:r>
            <a:r>
              <a:rPr lang="en-GB" sz="2400" dirty="0" smtClean="0"/>
              <a:t>?</a:t>
            </a:r>
            <a:endParaRPr lang="en-GB" sz="2400" dirty="0"/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Are </a:t>
            </a:r>
            <a:r>
              <a:rPr lang="en-GB" sz="2400" dirty="0" smtClean="0"/>
              <a:t>legal &amp; regulatory requirements enacted </a:t>
            </a:r>
            <a:r>
              <a:rPr lang="en-GB" sz="2400" dirty="0"/>
              <a:t>in practice?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Is </a:t>
            </a:r>
            <a:r>
              <a:rPr lang="en-GB" sz="2400" dirty="0" smtClean="0"/>
              <a:t>tax </a:t>
            </a:r>
            <a:r>
              <a:rPr lang="en-GB" sz="2400" dirty="0"/>
              <a:t>collection effective?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Is </a:t>
            </a:r>
            <a:r>
              <a:rPr lang="en-GB" sz="2400" dirty="0" smtClean="0"/>
              <a:t>there </a:t>
            </a:r>
            <a:r>
              <a:rPr lang="en-GB" sz="2400" dirty="0"/>
              <a:t>reliable banking system with national coverage?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Is there an active, functioning private sector?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en-GB" sz="2400" dirty="0"/>
              <a:t>Are there any identified critical gaps in capacity?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000" b="1" u="sng" dirty="0"/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4391</TotalTime>
  <Words>972</Words>
  <Application>Microsoft Office PowerPoint</Application>
  <PresentationFormat>On-screen Show (4:3)</PresentationFormat>
  <Paragraphs>207</Paragraphs>
  <Slides>21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ＭＳ Ｐゴシック</vt:lpstr>
      <vt:lpstr>Arial</vt:lpstr>
      <vt:lpstr>Courier New</vt:lpstr>
      <vt:lpstr>Times New Roman</vt:lpstr>
      <vt:lpstr>Verdana</vt:lpstr>
      <vt:lpstr>Wingdings</vt:lpstr>
      <vt:lpstr>Slide_Master</vt:lpstr>
      <vt:lpstr>PFM reform –  change management  Module 3.1</vt:lpstr>
      <vt:lpstr>Course outline</vt:lpstr>
      <vt:lpstr> </vt:lpstr>
      <vt:lpstr>Module 3.1 Outline</vt:lpstr>
      <vt:lpstr>Core tasks (1)</vt:lpstr>
      <vt:lpstr>Core tasks (2)</vt:lpstr>
      <vt:lpstr> </vt:lpstr>
      <vt:lpstr>Strengthened Approach (Paris Declaration)</vt:lpstr>
      <vt:lpstr>Evaluating current capacities of PFM system</vt:lpstr>
      <vt:lpstr>form</vt:lpstr>
      <vt:lpstr> </vt:lpstr>
      <vt:lpstr>Module 3.1 Outline</vt:lpstr>
      <vt:lpstr>The conditions for change management</vt:lpstr>
      <vt:lpstr>Change management (1)</vt:lpstr>
      <vt:lpstr>Change management (2)</vt:lpstr>
      <vt:lpstr>Change management (3)</vt:lpstr>
      <vt:lpstr>Module 3.1 Outline</vt:lpstr>
      <vt:lpstr>Capacity building (1)</vt:lpstr>
      <vt:lpstr>Capacity building (2)</vt:lpstr>
      <vt:lpstr>Capacity building (3)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213</cp:revision>
  <dcterms:created xsi:type="dcterms:W3CDTF">2011-10-28T10:25:18Z</dcterms:created>
  <dcterms:modified xsi:type="dcterms:W3CDTF">2016-02-08T15:01:20Z</dcterms:modified>
</cp:coreProperties>
</file>